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68" r:id="rId2"/>
    <p:sldId id="258" r:id="rId3"/>
    <p:sldId id="270" r:id="rId4"/>
    <p:sldId id="271" r:id="rId5"/>
    <p:sldId id="272" r:id="rId6"/>
    <p:sldId id="273" r:id="rId7"/>
    <p:sldId id="275" r:id="rId8"/>
    <p:sldId id="276" r:id="rId9"/>
    <p:sldId id="277" r:id="rId10"/>
    <p:sldId id="278" r:id="rId11"/>
    <p:sldId id="279" r:id="rId12"/>
    <p:sldId id="269" r:id="rId13"/>
    <p:sldId id="280" r:id="rId14"/>
    <p:sldId id="282" r:id="rId15"/>
    <p:sldId id="281" r:id="rId16"/>
    <p:sldId id="283" r:id="rId17"/>
    <p:sldId id="285" r:id="rId18"/>
    <p:sldId id="261" r:id="rId19"/>
    <p:sldId id="289" r:id="rId20"/>
    <p:sldId id="287" r:id="rId21"/>
    <p:sldId id="288" r:id="rId22"/>
    <p:sldId id="290" r:id="rId23"/>
    <p:sldId id="291" r:id="rId24"/>
    <p:sldId id="292" r:id="rId25"/>
    <p:sldId id="293" r:id="rId26"/>
    <p:sldId id="294" r:id="rId27"/>
    <p:sldId id="295" r:id="rId28"/>
    <p:sldId id="296" r:id="rId29"/>
    <p:sldId id="297" r:id="rId30"/>
    <p:sldId id="262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ePack by Diakov" initials="RbD" lastIdx="1" clrIdx="0">
    <p:extLst>
      <p:ext uri="{19B8F6BF-5375-455C-9EA6-DF929625EA0E}">
        <p15:presenceInfo xmlns:p15="http://schemas.microsoft.com/office/powerpoint/2012/main" userId="RePack by Diako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24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0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584336-D0B1-4B0E-BA5C-55B2CED1D394}" type="doc">
      <dgm:prSet loTypeId="urn:microsoft.com/office/officeart/2005/8/layout/radial3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1F87E0E-FF3E-47D3-BFF3-1936BDC1B9A7}">
      <dgm:prSet phldrT="[Text]"/>
      <dgm:spPr/>
      <dgm:t>
        <a:bodyPr/>
        <a:lstStyle/>
        <a:p>
          <a:r>
            <a:rPr lang="en-US" dirty="0"/>
            <a:t>Distances</a:t>
          </a:r>
        </a:p>
      </dgm:t>
    </dgm:pt>
    <dgm:pt modelId="{169E7CD4-95A5-4EA3-A305-1668AA4A744D}" type="parTrans" cxnId="{98FD00BD-2599-433A-AC2F-14A7D52BA766}">
      <dgm:prSet/>
      <dgm:spPr/>
      <dgm:t>
        <a:bodyPr/>
        <a:lstStyle/>
        <a:p>
          <a:endParaRPr lang="en-US"/>
        </a:p>
      </dgm:t>
    </dgm:pt>
    <dgm:pt modelId="{9C10DDF3-A40F-4978-A049-EE2D16408C99}" type="sibTrans" cxnId="{98FD00BD-2599-433A-AC2F-14A7D52BA766}">
      <dgm:prSet/>
      <dgm:spPr/>
      <dgm:t>
        <a:bodyPr/>
        <a:lstStyle/>
        <a:p>
          <a:endParaRPr lang="en-US"/>
        </a:p>
      </dgm:t>
    </dgm:pt>
    <dgm:pt modelId="{2356E178-4180-471B-A95D-2442FCF758CB}">
      <dgm:prSet phldrT="[Text]" custT="1"/>
      <dgm:spPr>
        <a:solidFill>
          <a:srgbClr val="00B0F0">
            <a:alpha val="50000"/>
          </a:srgbClr>
        </a:solidFill>
      </dgm:spPr>
      <dgm:t>
        <a:bodyPr/>
        <a:lstStyle/>
        <a:p>
          <a:endParaRPr lang="en-US" sz="1600" b="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8637787-CABB-4AAD-B4EC-042A0B395341}" type="parTrans" cxnId="{3D751365-FC4E-4999-8138-5C7B52A6F84F}">
      <dgm:prSet/>
      <dgm:spPr/>
      <dgm:t>
        <a:bodyPr/>
        <a:lstStyle/>
        <a:p>
          <a:endParaRPr lang="en-US"/>
        </a:p>
      </dgm:t>
    </dgm:pt>
    <dgm:pt modelId="{419F9E5C-97BF-4A9A-8E09-71B55289B3AE}" type="sibTrans" cxnId="{3D751365-FC4E-4999-8138-5C7B52A6F84F}">
      <dgm:prSet/>
      <dgm:spPr/>
      <dgm:t>
        <a:bodyPr/>
        <a:lstStyle/>
        <a:p>
          <a:endParaRPr lang="en-US"/>
        </a:p>
      </dgm:t>
    </dgm:pt>
    <dgm:pt modelId="{D6369594-53CA-4743-BFF7-C2D904DA742C}">
      <dgm:prSet phldrT="[Text]"/>
      <dgm:spPr>
        <a:solidFill>
          <a:schemeClr val="bg2">
            <a:lumMod val="50000"/>
            <a:alpha val="50000"/>
          </a:schemeClr>
        </a:solidFill>
      </dgm:spPr>
      <dgm:t>
        <a:bodyPr/>
        <a:lstStyle/>
        <a:p>
          <a:endParaRPr lang="en-US" dirty="0"/>
        </a:p>
      </dgm:t>
    </dgm:pt>
    <dgm:pt modelId="{5433BCDE-D01B-4C43-9770-3BCF6A203491}" type="parTrans" cxnId="{AFAA54E3-514A-4D36-807E-9FBD4120AF30}">
      <dgm:prSet/>
      <dgm:spPr/>
      <dgm:t>
        <a:bodyPr/>
        <a:lstStyle/>
        <a:p>
          <a:endParaRPr lang="en-US"/>
        </a:p>
      </dgm:t>
    </dgm:pt>
    <dgm:pt modelId="{5B98D9CA-9FDF-44BD-98EC-0F6E2E37923A}" type="sibTrans" cxnId="{AFAA54E3-514A-4D36-807E-9FBD4120AF30}">
      <dgm:prSet/>
      <dgm:spPr/>
      <dgm:t>
        <a:bodyPr/>
        <a:lstStyle/>
        <a:p>
          <a:endParaRPr lang="en-US"/>
        </a:p>
      </dgm:t>
    </dgm:pt>
    <dgm:pt modelId="{B626C495-F3A7-4ADE-A0FE-4E7983E98359}">
      <dgm:prSet phldrT="[Text]" custT="1"/>
      <dgm:spPr>
        <a:solidFill>
          <a:srgbClr val="FF0000">
            <a:alpha val="50000"/>
          </a:srgbClr>
        </a:solidFill>
      </dgm:spPr>
      <dgm:t>
        <a:bodyPr/>
        <a:lstStyle/>
        <a:p>
          <a:endParaRPr lang="en-US" sz="33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F2AC2C2-8163-4C6A-99C5-72A6C2B2A33F}" type="parTrans" cxnId="{13AF98FC-2DB9-4B5F-85B0-E587DE19880D}">
      <dgm:prSet/>
      <dgm:spPr/>
      <dgm:t>
        <a:bodyPr/>
        <a:lstStyle/>
        <a:p>
          <a:endParaRPr lang="en-US"/>
        </a:p>
      </dgm:t>
    </dgm:pt>
    <dgm:pt modelId="{91A8EA40-4823-4FE8-82D6-C24B81F0FC1F}" type="sibTrans" cxnId="{13AF98FC-2DB9-4B5F-85B0-E587DE19880D}">
      <dgm:prSet/>
      <dgm:spPr/>
      <dgm:t>
        <a:bodyPr/>
        <a:lstStyle/>
        <a:p>
          <a:endParaRPr lang="en-US"/>
        </a:p>
      </dgm:t>
    </dgm:pt>
    <dgm:pt modelId="{BC2DF43D-A878-4B6A-B15F-7FFBED6EC842}">
      <dgm:prSet phldrT="[Text]" custT="1"/>
      <dgm:spPr>
        <a:solidFill>
          <a:srgbClr val="00B050">
            <a:alpha val="50000"/>
          </a:srgbClr>
        </a:solidFill>
      </dgm:spPr>
      <dgm:t>
        <a:bodyPr/>
        <a:lstStyle/>
        <a:p>
          <a:endParaRPr lang="en-US" sz="20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7DD7635-F2DC-43BE-A312-49946A09DBA4}" type="parTrans" cxnId="{5C40F758-5264-4653-AF57-ED244AC8F3A3}">
      <dgm:prSet/>
      <dgm:spPr/>
      <dgm:t>
        <a:bodyPr/>
        <a:lstStyle/>
        <a:p>
          <a:endParaRPr lang="en-US"/>
        </a:p>
      </dgm:t>
    </dgm:pt>
    <dgm:pt modelId="{E6A990DC-0228-4E23-ABC6-C9EE879B9A00}" type="sibTrans" cxnId="{5C40F758-5264-4653-AF57-ED244AC8F3A3}">
      <dgm:prSet/>
      <dgm:spPr/>
      <dgm:t>
        <a:bodyPr/>
        <a:lstStyle/>
        <a:p>
          <a:endParaRPr lang="en-US"/>
        </a:p>
      </dgm:t>
    </dgm:pt>
    <dgm:pt modelId="{639DDC2E-C59D-4BE7-8ACB-83A777491224}">
      <dgm:prSet/>
      <dgm:spPr/>
      <dgm:t>
        <a:bodyPr/>
        <a:lstStyle/>
        <a:p>
          <a:endParaRPr lang="en-US"/>
        </a:p>
      </dgm:t>
    </dgm:pt>
    <dgm:pt modelId="{8E287B1B-E921-49D6-A568-67919F721B88}" type="parTrans" cxnId="{98AE3866-3778-4C0D-A3B5-5B86BF373165}">
      <dgm:prSet/>
      <dgm:spPr/>
      <dgm:t>
        <a:bodyPr/>
        <a:lstStyle/>
        <a:p>
          <a:endParaRPr lang="en-US"/>
        </a:p>
      </dgm:t>
    </dgm:pt>
    <dgm:pt modelId="{BF80F8E3-8BDE-4097-B2AF-7B74947E9C94}" type="sibTrans" cxnId="{98AE3866-3778-4C0D-A3B5-5B86BF373165}">
      <dgm:prSet/>
      <dgm:spPr/>
      <dgm:t>
        <a:bodyPr/>
        <a:lstStyle/>
        <a:p>
          <a:endParaRPr lang="en-US"/>
        </a:p>
      </dgm:t>
    </dgm:pt>
    <dgm:pt modelId="{E6BF1A1B-11D2-4EE9-A36D-EE34715981C1}">
      <dgm:prSet phldrT="[Text]"/>
      <dgm:spPr/>
      <dgm:t>
        <a:bodyPr/>
        <a:lstStyle/>
        <a:p>
          <a:endParaRPr lang="en-US"/>
        </a:p>
      </dgm:t>
    </dgm:pt>
    <dgm:pt modelId="{FD3AB261-E38F-400B-867C-1528BA92687E}" type="parTrans" cxnId="{2B6C8D60-8C7E-436E-9AC0-98B928382BD9}">
      <dgm:prSet/>
      <dgm:spPr/>
      <dgm:t>
        <a:bodyPr/>
        <a:lstStyle/>
        <a:p>
          <a:endParaRPr lang="en-US"/>
        </a:p>
      </dgm:t>
    </dgm:pt>
    <dgm:pt modelId="{5D335930-76BA-4923-B64C-DC148ED906B1}" type="sibTrans" cxnId="{2B6C8D60-8C7E-436E-9AC0-98B928382BD9}">
      <dgm:prSet/>
      <dgm:spPr/>
      <dgm:t>
        <a:bodyPr/>
        <a:lstStyle/>
        <a:p>
          <a:endParaRPr lang="en-US"/>
        </a:p>
      </dgm:t>
    </dgm:pt>
    <dgm:pt modelId="{7F4A9B1A-A736-4B2B-9D97-60AC965F6A87}">
      <dgm:prSet phldrT="[Text]"/>
      <dgm:spPr/>
      <dgm:t>
        <a:bodyPr/>
        <a:lstStyle/>
        <a:p>
          <a:endParaRPr lang="en-US"/>
        </a:p>
      </dgm:t>
    </dgm:pt>
    <dgm:pt modelId="{F1C25786-3310-4256-8986-03A5AA0E7EE1}" type="parTrans" cxnId="{98C5490D-7969-4764-8236-A403EE722948}">
      <dgm:prSet/>
      <dgm:spPr/>
      <dgm:t>
        <a:bodyPr/>
        <a:lstStyle/>
        <a:p>
          <a:endParaRPr lang="en-US"/>
        </a:p>
      </dgm:t>
    </dgm:pt>
    <dgm:pt modelId="{C086DCAF-BECF-4FA3-9B2D-F876D560D7F2}" type="sibTrans" cxnId="{98C5490D-7969-4764-8236-A403EE722948}">
      <dgm:prSet/>
      <dgm:spPr/>
      <dgm:t>
        <a:bodyPr/>
        <a:lstStyle/>
        <a:p>
          <a:endParaRPr lang="en-US"/>
        </a:p>
      </dgm:t>
    </dgm:pt>
    <dgm:pt modelId="{99B5F927-EF7C-4812-953B-5388839F3538}">
      <dgm:prSet/>
      <dgm:spPr/>
      <dgm:t>
        <a:bodyPr/>
        <a:lstStyle/>
        <a:p>
          <a:endParaRPr lang="en-US" dirty="0"/>
        </a:p>
      </dgm:t>
    </dgm:pt>
    <dgm:pt modelId="{00837B23-FD1E-4799-989E-C43E99A329A9}" type="parTrans" cxnId="{0C56411D-E108-4CBF-8672-BFC139787C77}">
      <dgm:prSet/>
      <dgm:spPr/>
      <dgm:t>
        <a:bodyPr/>
        <a:lstStyle/>
        <a:p>
          <a:endParaRPr lang="en-US"/>
        </a:p>
      </dgm:t>
    </dgm:pt>
    <dgm:pt modelId="{9E748394-0F8F-410D-8A71-AB94C1A99333}" type="sibTrans" cxnId="{0C56411D-E108-4CBF-8672-BFC139787C77}">
      <dgm:prSet/>
      <dgm:spPr/>
      <dgm:t>
        <a:bodyPr/>
        <a:lstStyle/>
        <a:p>
          <a:endParaRPr lang="en-US"/>
        </a:p>
      </dgm:t>
    </dgm:pt>
    <dgm:pt modelId="{175F1DAC-7B7E-4D09-8DB8-99368C0C72D4}" type="pres">
      <dgm:prSet presAssocID="{62584336-D0B1-4B0E-BA5C-55B2CED1D394}" presName="composite" presStyleCnt="0">
        <dgm:presLayoutVars>
          <dgm:chMax val="1"/>
          <dgm:dir/>
          <dgm:resizeHandles val="exact"/>
        </dgm:presLayoutVars>
      </dgm:prSet>
      <dgm:spPr/>
    </dgm:pt>
    <dgm:pt modelId="{1C01A5B2-67EA-4686-B86C-CBFC598D5477}" type="pres">
      <dgm:prSet presAssocID="{62584336-D0B1-4B0E-BA5C-55B2CED1D394}" presName="radial" presStyleCnt="0">
        <dgm:presLayoutVars>
          <dgm:animLvl val="ctr"/>
        </dgm:presLayoutVars>
      </dgm:prSet>
      <dgm:spPr/>
    </dgm:pt>
    <dgm:pt modelId="{D4E6F5B5-CA2C-475F-A4B6-5AB59CD1A7CA}" type="pres">
      <dgm:prSet presAssocID="{E1F87E0E-FF3E-47D3-BFF3-1936BDC1B9A7}" presName="centerShape" presStyleLbl="vennNode1" presStyleIdx="0" presStyleCnt="5"/>
      <dgm:spPr/>
    </dgm:pt>
    <dgm:pt modelId="{E7BFA9EE-B858-4016-80BA-575963560F75}" type="pres">
      <dgm:prSet presAssocID="{2356E178-4180-471B-A95D-2442FCF758CB}" presName="node" presStyleLbl="vennNode1" presStyleIdx="1" presStyleCnt="5">
        <dgm:presLayoutVars>
          <dgm:bulletEnabled val="1"/>
        </dgm:presLayoutVars>
      </dgm:prSet>
      <dgm:spPr/>
    </dgm:pt>
    <dgm:pt modelId="{3255F1BD-E04A-41BF-B64D-B06E6D0468D8}" type="pres">
      <dgm:prSet presAssocID="{D6369594-53CA-4743-BFF7-C2D904DA742C}" presName="node" presStyleLbl="vennNode1" presStyleIdx="2" presStyleCnt="5" custRadScaleRad="100732" custRadScaleInc="-24891">
        <dgm:presLayoutVars>
          <dgm:bulletEnabled val="1"/>
        </dgm:presLayoutVars>
      </dgm:prSet>
      <dgm:spPr/>
    </dgm:pt>
    <dgm:pt modelId="{BCC6AE36-1AA5-4143-A95B-3979139E867E}" type="pres">
      <dgm:prSet presAssocID="{B626C495-F3A7-4ADE-A0FE-4E7983E98359}" presName="node" presStyleLbl="vennNode1" presStyleIdx="3" presStyleCnt="5" custRadScaleRad="100375" custRadScaleInc="-62320">
        <dgm:presLayoutVars>
          <dgm:bulletEnabled val="1"/>
        </dgm:presLayoutVars>
      </dgm:prSet>
      <dgm:spPr/>
    </dgm:pt>
    <dgm:pt modelId="{E0DEE663-04E6-49D6-A3C7-F8FB5F8BE33B}" type="pres">
      <dgm:prSet presAssocID="{BC2DF43D-A878-4B6A-B15F-7FFBED6EC842}" presName="node" presStyleLbl="vennNode1" presStyleIdx="4" presStyleCnt="5" custRadScaleRad="97291" custRadScaleInc="25291">
        <dgm:presLayoutVars>
          <dgm:bulletEnabled val="1"/>
        </dgm:presLayoutVars>
      </dgm:prSet>
      <dgm:spPr/>
    </dgm:pt>
  </dgm:ptLst>
  <dgm:cxnLst>
    <dgm:cxn modelId="{98C5490D-7969-4764-8236-A403EE722948}" srcId="{62584336-D0B1-4B0E-BA5C-55B2CED1D394}" destId="{7F4A9B1A-A736-4B2B-9D97-60AC965F6A87}" srcOrd="4" destOrd="0" parTransId="{F1C25786-3310-4256-8986-03A5AA0E7EE1}" sibTransId="{C086DCAF-BECF-4FA3-9B2D-F876D560D7F2}"/>
    <dgm:cxn modelId="{B6E83B19-5D11-44BC-AD17-99B028D996DF}" type="presOf" srcId="{B626C495-F3A7-4ADE-A0FE-4E7983E98359}" destId="{BCC6AE36-1AA5-4143-A95B-3979139E867E}" srcOrd="0" destOrd="0" presId="urn:microsoft.com/office/officeart/2005/8/layout/radial3"/>
    <dgm:cxn modelId="{0C56411D-E108-4CBF-8672-BFC139787C77}" srcId="{62584336-D0B1-4B0E-BA5C-55B2CED1D394}" destId="{99B5F927-EF7C-4812-953B-5388839F3538}" srcOrd="2" destOrd="0" parTransId="{00837B23-FD1E-4799-989E-C43E99A329A9}" sibTransId="{9E748394-0F8F-410D-8A71-AB94C1A99333}"/>
    <dgm:cxn modelId="{AEE98D22-A9F2-4255-AFB6-A0ED2CB1873F}" type="presOf" srcId="{D6369594-53CA-4743-BFF7-C2D904DA742C}" destId="{3255F1BD-E04A-41BF-B64D-B06E6D0468D8}" srcOrd="0" destOrd="0" presId="urn:microsoft.com/office/officeart/2005/8/layout/radial3"/>
    <dgm:cxn modelId="{CCE7D73C-2F15-4D9E-9FC7-CDC0102E98DD}" type="presOf" srcId="{BC2DF43D-A878-4B6A-B15F-7FFBED6EC842}" destId="{E0DEE663-04E6-49D6-A3C7-F8FB5F8BE33B}" srcOrd="0" destOrd="0" presId="urn:microsoft.com/office/officeart/2005/8/layout/radial3"/>
    <dgm:cxn modelId="{2B6C8D60-8C7E-436E-9AC0-98B928382BD9}" srcId="{62584336-D0B1-4B0E-BA5C-55B2CED1D394}" destId="{E6BF1A1B-11D2-4EE9-A36D-EE34715981C1}" srcOrd="3" destOrd="0" parTransId="{FD3AB261-E38F-400B-867C-1528BA92687E}" sibTransId="{5D335930-76BA-4923-B64C-DC148ED906B1}"/>
    <dgm:cxn modelId="{A1085363-045E-4F47-B723-8682EAC9231F}" type="presOf" srcId="{E1F87E0E-FF3E-47D3-BFF3-1936BDC1B9A7}" destId="{D4E6F5B5-CA2C-475F-A4B6-5AB59CD1A7CA}" srcOrd="0" destOrd="0" presId="urn:microsoft.com/office/officeart/2005/8/layout/radial3"/>
    <dgm:cxn modelId="{3D751365-FC4E-4999-8138-5C7B52A6F84F}" srcId="{E1F87E0E-FF3E-47D3-BFF3-1936BDC1B9A7}" destId="{2356E178-4180-471B-A95D-2442FCF758CB}" srcOrd="0" destOrd="0" parTransId="{28637787-CABB-4AAD-B4EC-042A0B395341}" sibTransId="{419F9E5C-97BF-4A9A-8E09-71B55289B3AE}"/>
    <dgm:cxn modelId="{98AE3866-3778-4C0D-A3B5-5B86BF373165}" srcId="{62584336-D0B1-4B0E-BA5C-55B2CED1D394}" destId="{639DDC2E-C59D-4BE7-8ACB-83A777491224}" srcOrd="1" destOrd="0" parTransId="{8E287B1B-E921-49D6-A568-67919F721B88}" sibTransId="{BF80F8E3-8BDE-4097-B2AF-7B74947E9C94}"/>
    <dgm:cxn modelId="{BAFD616A-48D4-4CE2-BE90-B473CBD27401}" type="presOf" srcId="{62584336-D0B1-4B0E-BA5C-55B2CED1D394}" destId="{175F1DAC-7B7E-4D09-8DB8-99368C0C72D4}" srcOrd="0" destOrd="0" presId="urn:microsoft.com/office/officeart/2005/8/layout/radial3"/>
    <dgm:cxn modelId="{5C40F758-5264-4653-AF57-ED244AC8F3A3}" srcId="{E1F87E0E-FF3E-47D3-BFF3-1936BDC1B9A7}" destId="{BC2DF43D-A878-4B6A-B15F-7FFBED6EC842}" srcOrd="3" destOrd="0" parTransId="{17DD7635-F2DC-43BE-A312-49946A09DBA4}" sibTransId="{E6A990DC-0228-4E23-ABC6-C9EE879B9A00}"/>
    <dgm:cxn modelId="{C7C97B5A-DAB0-425D-8190-7B36D881A196}" type="presOf" srcId="{2356E178-4180-471B-A95D-2442FCF758CB}" destId="{E7BFA9EE-B858-4016-80BA-575963560F75}" srcOrd="0" destOrd="0" presId="urn:microsoft.com/office/officeart/2005/8/layout/radial3"/>
    <dgm:cxn modelId="{98FD00BD-2599-433A-AC2F-14A7D52BA766}" srcId="{62584336-D0B1-4B0E-BA5C-55B2CED1D394}" destId="{E1F87E0E-FF3E-47D3-BFF3-1936BDC1B9A7}" srcOrd="0" destOrd="0" parTransId="{169E7CD4-95A5-4EA3-A305-1668AA4A744D}" sibTransId="{9C10DDF3-A40F-4978-A049-EE2D16408C99}"/>
    <dgm:cxn modelId="{AFAA54E3-514A-4D36-807E-9FBD4120AF30}" srcId="{E1F87E0E-FF3E-47D3-BFF3-1936BDC1B9A7}" destId="{D6369594-53CA-4743-BFF7-C2D904DA742C}" srcOrd="1" destOrd="0" parTransId="{5433BCDE-D01B-4C43-9770-3BCF6A203491}" sibTransId="{5B98D9CA-9FDF-44BD-98EC-0F6E2E37923A}"/>
    <dgm:cxn modelId="{13AF98FC-2DB9-4B5F-85B0-E587DE19880D}" srcId="{E1F87E0E-FF3E-47D3-BFF3-1936BDC1B9A7}" destId="{B626C495-F3A7-4ADE-A0FE-4E7983E98359}" srcOrd="2" destOrd="0" parTransId="{6F2AC2C2-8163-4C6A-99C5-72A6C2B2A33F}" sibTransId="{91A8EA40-4823-4FE8-82D6-C24B81F0FC1F}"/>
    <dgm:cxn modelId="{322F8310-51C0-41AC-BA86-878469AEE493}" type="presParOf" srcId="{175F1DAC-7B7E-4D09-8DB8-99368C0C72D4}" destId="{1C01A5B2-67EA-4686-B86C-CBFC598D5477}" srcOrd="0" destOrd="0" presId="urn:microsoft.com/office/officeart/2005/8/layout/radial3"/>
    <dgm:cxn modelId="{FB900D26-307F-470A-A5A9-AF75A570F909}" type="presParOf" srcId="{1C01A5B2-67EA-4686-B86C-CBFC598D5477}" destId="{D4E6F5B5-CA2C-475F-A4B6-5AB59CD1A7CA}" srcOrd="0" destOrd="0" presId="urn:microsoft.com/office/officeart/2005/8/layout/radial3"/>
    <dgm:cxn modelId="{1DC02741-8F5F-446C-82F9-5DEE6810631E}" type="presParOf" srcId="{1C01A5B2-67EA-4686-B86C-CBFC598D5477}" destId="{E7BFA9EE-B858-4016-80BA-575963560F75}" srcOrd="1" destOrd="0" presId="urn:microsoft.com/office/officeart/2005/8/layout/radial3"/>
    <dgm:cxn modelId="{E4CFE2F0-8814-4D45-A112-66C25B52A3B9}" type="presParOf" srcId="{1C01A5B2-67EA-4686-B86C-CBFC598D5477}" destId="{3255F1BD-E04A-41BF-B64D-B06E6D0468D8}" srcOrd="2" destOrd="0" presId="urn:microsoft.com/office/officeart/2005/8/layout/radial3"/>
    <dgm:cxn modelId="{D5D1BF6F-28A7-4A59-B882-B2B4B916C482}" type="presParOf" srcId="{1C01A5B2-67EA-4686-B86C-CBFC598D5477}" destId="{BCC6AE36-1AA5-4143-A95B-3979139E867E}" srcOrd="3" destOrd="0" presId="urn:microsoft.com/office/officeart/2005/8/layout/radial3"/>
    <dgm:cxn modelId="{E7218E32-519A-4638-B5DB-B4F82BB06877}" type="presParOf" srcId="{1C01A5B2-67EA-4686-B86C-CBFC598D5477}" destId="{E0DEE663-04E6-49D6-A3C7-F8FB5F8BE33B}" srcOrd="4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E6F5B5-CA2C-475F-A4B6-5AB59CD1A7CA}">
      <dsp:nvSpPr>
        <dsp:cNvPr id="0" name=""/>
        <dsp:cNvSpPr/>
      </dsp:nvSpPr>
      <dsp:spPr>
        <a:xfrm>
          <a:off x="1215497" y="951179"/>
          <a:ext cx="2369604" cy="2369604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Distances</a:t>
          </a:r>
        </a:p>
      </dsp:txBody>
      <dsp:txXfrm>
        <a:off x="1562517" y="1298199"/>
        <a:ext cx="1675564" cy="1675564"/>
      </dsp:txXfrm>
    </dsp:sp>
    <dsp:sp modelId="{E7BFA9EE-B858-4016-80BA-575963560F75}">
      <dsp:nvSpPr>
        <dsp:cNvPr id="0" name=""/>
        <dsp:cNvSpPr/>
      </dsp:nvSpPr>
      <dsp:spPr>
        <a:xfrm>
          <a:off x="1807898" y="422"/>
          <a:ext cx="1184802" cy="1184802"/>
        </a:xfrm>
        <a:prstGeom prst="ellipse">
          <a:avLst/>
        </a:prstGeom>
        <a:solidFill>
          <a:srgbClr val="00B0F0">
            <a:alpha val="5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b="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1981408" y="173932"/>
        <a:ext cx="837782" cy="837782"/>
      </dsp:txXfrm>
    </dsp:sp>
    <dsp:sp modelId="{3255F1BD-E04A-41BF-B64D-B06E6D0468D8}">
      <dsp:nvSpPr>
        <dsp:cNvPr id="0" name=""/>
        <dsp:cNvSpPr/>
      </dsp:nvSpPr>
      <dsp:spPr>
        <a:xfrm>
          <a:off x="3245042" y="951176"/>
          <a:ext cx="1184802" cy="1184802"/>
        </a:xfrm>
        <a:prstGeom prst="ellipse">
          <a:avLst/>
        </a:prstGeom>
        <a:solidFill>
          <a:schemeClr val="bg2">
            <a:lumMod val="50000"/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200" kern="1200" dirty="0"/>
        </a:p>
      </dsp:txBody>
      <dsp:txXfrm>
        <a:off x="3418552" y="1124686"/>
        <a:ext cx="837782" cy="837782"/>
      </dsp:txXfrm>
    </dsp:sp>
    <dsp:sp modelId="{BCC6AE36-1AA5-4143-A95B-3979139E867E}">
      <dsp:nvSpPr>
        <dsp:cNvPr id="0" name=""/>
        <dsp:cNvSpPr/>
      </dsp:nvSpPr>
      <dsp:spPr>
        <a:xfrm>
          <a:off x="3093360" y="2407765"/>
          <a:ext cx="1184802" cy="1184802"/>
        </a:xfrm>
        <a:prstGeom prst="ellipse">
          <a:avLst/>
        </a:prstGeom>
        <a:solidFill>
          <a:srgbClr val="FF0000">
            <a:alpha val="5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266870" y="2581275"/>
        <a:ext cx="837782" cy="837782"/>
      </dsp:txXfrm>
    </dsp:sp>
    <dsp:sp modelId="{E0DEE663-04E6-49D6-A3C7-F8FB5F8BE33B}">
      <dsp:nvSpPr>
        <dsp:cNvPr id="0" name=""/>
        <dsp:cNvSpPr/>
      </dsp:nvSpPr>
      <dsp:spPr>
        <a:xfrm>
          <a:off x="423470" y="962703"/>
          <a:ext cx="1184802" cy="1184802"/>
        </a:xfrm>
        <a:prstGeom prst="ellipse">
          <a:avLst/>
        </a:prstGeom>
        <a:solidFill>
          <a:srgbClr val="00B050">
            <a:alpha val="5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96980" y="1136213"/>
        <a:ext cx="837782" cy="837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93605-0C0C-4258-9724-5F2F9BB3BC90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FFE7F-C917-439A-8026-3D301EB5C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9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31B3D-E4E3-4A80-AB70-C5564C267266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B30D-C07A-425B-A90C-BA7BEB191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9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245434"/>
            <a:ext cx="86868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731795"/>
            <a:ext cx="86868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457200"/>
            <a:ext cx="1828800" cy="5719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457200"/>
            <a:ext cx="7955280" cy="5719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242816"/>
            <a:ext cx="8686800" cy="14630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5733288"/>
            <a:ext cx="8686800" cy="43891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0672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457200"/>
            <a:ext cx="5410201" cy="5715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6/6/2020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3099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1"/>
            <a:ext cx="100584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6/6/2020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2849" y="6400800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LSH &amp; Min Hashing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Master: </a:t>
            </a:r>
            <a:r>
              <a:rPr lang="en-US" dirty="0" err="1"/>
              <a:t>Dr.Bijani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83B7E3-F451-4065-855E-F1C2AE0A7C6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47310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8E55DF3E-7ED3-419C-B40D-72240C0D3C70}"/>
              </a:ext>
            </a:extLst>
          </p:cNvPr>
          <p:cNvSpPr txBox="1">
            <a:spLocks/>
          </p:cNvSpPr>
          <p:nvPr/>
        </p:nvSpPr>
        <p:spPr>
          <a:xfrm>
            <a:off x="2146852" y="6159178"/>
            <a:ext cx="8686800" cy="440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2400" kern="12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Presented by: </a:t>
            </a:r>
            <a:r>
              <a:rPr lang="en-US" dirty="0" err="1"/>
              <a:t>Melika</a:t>
            </a:r>
            <a:r>
              <a:rPr lang="en-US" dirty="0"/>
              <a:t> </a:t>
            </a:r>
            <a:r>
              <a:rPr lang="en-US" dirty="0" err="1"/>
              <a:t>Bahmanabadi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A31AD0A-4614-4B0C-95F0-DBD5063CE7FD}"/>
              </a:ext>
            </a:extLst>
          </p:cNvPr>
          <p:cNvSpPr txBox="1">
            <a:spLocks/>
          </p:cNvSpPr>
          <p:nvPr/>
        </p:nvSpPr>
        <p:spPr>
          <a:xfrm>
            <a:off x="11025809" y="6417595"/>
            <a:ext cx="1166191" cy="44040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2400" kern="12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June 2020</a:t>
            </a:r>
          </a:p>
        </p:txBody>
      </p:sp>
    </p:spTree>
    <p:extLst>
      <p:ext uri="{BB962C8B-B14F-4D97-AF65-F5344CB8AC3E}">
        <p14:creationId xmlns:p14="http://schemas.microsoft.com/office/powerpoint/2010/main" val="237011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72192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Minhash Signatures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1ACC4A-CA3D-4E18-8B34-52DDC79A4DB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81800" y="4103551"/>
            <a:ext cx="5265589" cy="20782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696E7B-FAA8-466E-853D-F2D9ABE760B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391" y="1389388"/>
            <a:ext cx="7754040" cy="22947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61FA49-330E-4E7D-B56C-7582ABFBBADC}"/>
              </a:ext>
            </a:extLst>
          </p:cNvPr>
          <p:cNvSpPr txBox="1"/>
          <p:nvPr/>
        </p:nvSpPr>
        <p:spPr>
          <a:xfrm>
            <a:off x="958433" y="4018688"/>
            <a:ext cx="18373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Row 3 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503826-7039-425B-BC78-B6086BB067A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6800" y="4566133"/>
            <a:ext cx="3457981" cy="13460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806209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72192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Minhash Signatures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1ACC4A-CA3D-4E18-8B34-52DDC79A4DB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1462" y="4103551"/>
            <a:ext cx="5126264" cy="20782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696E7B-FAA8-466E-853D-F2D9ABE760B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391" y="1389388"/>
            <a:ext cx="7754040" cy="22947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61FA49-330E-4E7D-B56C-7582ABFBBADC}"/>
              </a:ext>
            </a:extLst>
          </p:cNvPr>
          <p:cNvSpPr txBox="1"/>
          <p:nvPr/>
        </p:nvSpPr>
        <p:spPr>
          <a:xfrm>
            <a:off x="1066800" y="4103551"/>
            <a:ext cx="18373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Row 4 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45E9FC-85D1-4EBA-89B5-96D944B7F4A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66800" y="4584735"/>
            <a:ext cx="3738774" cy="14756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88199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0"/>
            <a:ext cx="10058400" cy="586064"/>
          </a:xfrm>
        </p:spPr>
        <p:txBody>
          <a:bodyPr/>
          <a:lstStyle/>
          <a:p>
            <a:r>
              <a:rPr lang="en-US" dirty="0"/>
              <a:t>LSH (Locality-Sensitive Hashing)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295400"/>
            <a:ext cx="10058400" cy="4267200"/>
          </a:xfrm>
        </p:spPr>
        <p:txBody>
          <a:bodyPr>
            <a:normAutofit fontScale="92500" lnSpcReduction="10000"/>
          </a:bodyPr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LSH</a:t>
            </a:r>
            <a:r>
              <a:rPr lang="en-US" dirty="0"/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llows us to focus on pairs that are likely</a:t>
            </a:r>
            <a:r>
              <a:rPr lang="fa-IR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be similar, without having to look at all pairs.</a:t>
            </a:r>
          </a:p>
          <a:p>
            <a:endParaRPr lang="en-US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number of pairs of documents may be too large, so it is impossible to find the pairs with greatest similarity efficiently.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36516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0"/>
            <a:ext cx="10058400" cy="586064"/>
          </a:xfrm>
        </p:spPr>
        <p:txBody>
          <a:bodyPr/>
          <a:lstStyle/>
          <a:p>
            <a:r>
              <a:rPr lang="en-US" dirty="0"/>
              <a:t>LSH for Minhash Signatures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765300"/>
            <a:ext cx="10058400" cy="4267200"/>
          </a:xfrm>
        </p:spPr>
        <p:txBody>
          <a:bodyPr>
            <a:normAutofit/>
          </a:bodyPr>
          <a:lstStyle/>
          <a:p>
            <a:r>
              <a:rPr lang="en-US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each bucket just the pairs that are similar put together.</a:t>
            </a:r>
          </a:p>
          <a:p>
            <a:endParaRPr lang="en-US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pairs that aren`t similar but put in a bucket =&gt; False positive.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pairs that are similar but don`t put in a bucket =&gt; False negative.</a:t>
            </a:r>
          </a:p>
          <a:p>
            <a:endParaRPr lang="en-US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Ideal status is when both of false positive and false negative are 0.</a:t>
            </a:r>
            <a:endParaRPr lang="en-US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566403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0"/>
            <a:ext cx="10058400" cy="586064"/>
          </a:xfrm>
        </p:spPr>
        <p:txBody>
          <a:bodyPr/>
          <a:lstStyle/>
          <a:p>
            <a:r>
              <a:rPr lang="en-US" dirty="0"/>
              <a:t>LSH for Minhash Signatures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B9ACCD-CB53-4162-86D2-8B1B0D4C69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4757" y="1387486"/>
            <a:ext cx="6096851" cy="379147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8C8008-203D-41B0-8211-9D100D1A7C28}"/>
              </a:ext>
            </a:extLst>
          </p:cNvPr>
          <p:cNvSpPr txBox="1"/>
          <p:nvPr/>
        </p:nvSpPr>
        <p:spPr>
          <a:xfrm>
            <a:off x="755374" y="1563757"/>
            <a:ext cx="46515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 effective way to choose the hashings is to divide the signature matrix into </a:t>
            </a:r>
            <a:r>
              <a:rPr 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bands consisting of </a:t>
            </a:r>
            <a:r>
              <a:rPr 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rows each.</a:t>
            </a:r>
          </a:p>
          <a:p>
            <a:pPr>
              <a:buClr>
                <a:schemeClr val="accent1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each band, there is a hash function that takes vectors of </a:t>
            </a:r>
            <a:r>
              <a:rPr 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integers and hashes them to some large number of buckets.</a:t>
            </a:r>
          </a:p>
        </p:txBody>
      </p:sp>
    </p:spTree>
    <p:extLst>
      <p:ext uri="{BB962C8B-B14F-4D97-AF65-F5344CB8AC3E}">
        <p14:creationId xmlns:p14="http://schemas.microsoft.com/office/powerpoint/2010/main" val="345000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0"/>
            <a:ext cx="10058400" cy="586064"/>
          </a:xfrm>
        </p:spPr>
        <p:txBody>
          <a:bodyPr/>
          <a:lstStyle/>
          <a:p>
            <a:r>
              <a:rPr lang="en-US" dirty="0"/>
              <a:t>LSH for Minhash Signatures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B9ACCD-CB53-4162-86D2-8B1B0D4C69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4757" y="1387486"/>
            <a:ext cx="6096851" cy="379147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8C8008-203D-41B0-8211-9D100D1A7C28}"/>
              </a:ext>
            </a:extLst>
          </p:cNvPr>
          <p:cNvSpPr txBox="1"/>
          <p:nvPr/>
        </p:nvSpPr>
        <p:spPr>
          <a:xfrm>
            <a:off x="755374" y="1563757"/>
            <a:ext cx="465151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show a signature matrix of 12 rows divided into 4 bands of 3 rows each. The 2th and 4th of the explicitly shown columns each have the column vector [0, 2, 1] in the first band.</a:t>
            </a:r>
          </a:p>
          <a:p>
            <a:pPr>
              <a:buClr>
                <a:schemeClr val="accent1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 they will definitely hash to the same bucket in the hashing for the first band.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29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0"/>
            <a:ext cx="10058400" cy="586064"/>
          </a:xfrm>
        </p:spPr>
        <p:txBody>
          <a:bodyPr/>
          <a:lstStyle/>
          <a:p>
            <a:r>
              <a:rPr lang="en-US" dirty="0"/>
              <a:t>LSH for Minhash Signatures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B9ACCD-CB53-4162-86D2-8B1B0D4C69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4757" y="1387486"/>
            <a:ext cx="6096851" cy="379147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8C8008-203D-41B0-8211-9D100D1A7C28}"/>
              </a:ext>
            </a:extLst>
          </p:cNvPr>
          <p:cNvSpPr txBox="1"/>
          <p:nvPr/>
        </p:nvSpPr>
        <p:spPr>
          <a:xfrm>
            <a:off x="755374" y="1563757"/>
            <a:ext cx="465151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show a signature matrix of 12 rows divided into 4 bands of 3 rows each. The 2th and 4th of the explicitly shown columns each have the column vector [0, 2, 1] in the first band.</a:t>
            </a:r>
          </a:p>
          <a:p>
            <a:pPr>
              <a:buClr>
                <a:schemeClr val="accent1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 they will definitely hash to the same bucket in the hashing for the first band.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95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0"/>
            <a:ext cx="10058400" cy="586064"/>
          </a:xfrm>
        </p:spPr>
        <p:txBody>
          <a:bodyPr/>
          <a:lstStyle/>
          <a:p>
            <a:r>
              <a:rPr lang="en-US" dirty="0"/>
              <a:t>The S-curve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612781-55E0-4DFA-B492-25CF4B263DF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5" y="1230479"/>
            <a:ext cx="7993252" cy="34077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5B20199-D311-4160-A8FE-1E9B5EA8B241}"/>
                  </a:ext>
                </a:extLst>
              </p:cNvPr>
              <p:cNvSpPr txBox="1"/>
              <p:nvPr/>
            </p:nvSpPr>
            <p:spPr>
              <a:xfrm>
                <a:off x="5526156" y="4312944"/>
                <a:ext cx="6122504" cy="23752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en-US" sz="20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An approximation to the threshold is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1" i="1" smtClean="0"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2000" b="1" i="1" smtClean="0"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(</m:t>
                        </m:r>
                        <m:f>
                          <m:fPr>
                            <m:ctrlPr>
                              <a:rPr lang="en-US" sz="2000" b="1" i="1" smtClean="0">
                                <a:effectLst/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fPr>
                          <m:num>
                            <m:r>
                              <a:rPr lang="en-US" sz="2000" b="1" i="1" smtClean="0">
                                <a:effectLst/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en-US" sz="2000" b="1" i="1" smtClean="0">
                                <a:effectLst/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𝒃</m:t>
                            </m:r>
                          </m:den>
                        </m:f>
                        <m:r>
                          <a:rPr lang="en-US" sz="2000" b="1" i="1" smtClean="0"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)</m:t>
                        </m:r>
                      </m:e>
                      <m:sup>
                        <m:r>
                          <a:rPr lang="en-US" sz="2000" b="1" i="1" smtClean="0"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𝟏</m:t>
                        </m:r>
                        <m:r>
                          <a:rPr lang="en-US" sz="2000" b="1" i="1" smtClean="0"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/</m:t>
                        </m:r>
                        <m:r>
                          <a:rPr lang="en-US" sz="2000" b="1" i="1" smtClean="0">
                            <a:effectLst/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𝒓</m:t>
                        </m:r>
                      </m:sup>
                    </m:sSup>
                  </m:oMath>
                </a14:m>
                <a:r>
                  <a:rPr lang="en-US" sz="20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</a:p>
              <a:p>
                <a:pPr marL="342900" indent="-3429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endParaRPr lang="en-US" sz="2000" b="0" i="0" dirty="0"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en-US" sz="20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For example, if b = 16 and r = 4, then the</a:t>
                </a:r>
                <a:br>
                  <a:rPr lang="en-US" sz="20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sz="20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threshold is approximately at s = 1/2, since the 4th root of 1/16 is 1/2.</a:t>
                </a:r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b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endParaRPr lang="en-US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5B20199-D311-4160-A8FE-1E9B5EA8B2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56" y="4312944"/>
                <a:ext cx="6122504" cy="2375266"/>
              </a:xfrm>
              <a:prstGeom prst="rect">
                <a:avLst/>
              </a:prstGeom>
              <a:blipFill>
                <a:blip r:embed="rId3"/>
                <a:stretch>
                  <a:fillRect l="-8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7456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Distance Measures</a:t>
            </a:r>
          </a:p>
        </p:txBody>
      </p:sp>
      <p:graphicFrame>
        <p:nvGraphicFramePr>
          <p:cNvPr id="5" name="Content Placeholder 4" descr="Radial venn diagram with four groups clustered around one group title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3889320"/>
              </p:ext>
            </p:extLst>
          </p:nvPr>
        </p:nvGraphicFramePr>
        <p:xfrm>
          <a:off x="3647659" y="1600203"/>
          <a:ext cx="4800600" cy="4271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77C1B6BA-A15E-4A5A-9DA5-33F787C3A591}"/>
              </a:ext>
            </a:extLst>
          </p:cNvPr>
          <p:cNvGrpSpPr/>
          <p:nvPr/>
        </p:nvGrpSpPr>
        <p:grpSpPr>
          <a:xfrm>
            <a:off x="4284398" y="4122062"/>
            <a:ext cx="1184802" cy="1184802"/>
            <a:chOff x="264741" y="1543580"/>
            <a:chExt cx="1184802" cy="118480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9F4C9C7-04CD-4C43-9CE1-D8BE10B2511E}"/>
                </a:ext>
              </a:extLst>
            </p:cNvPr>
            <p:cNvSpPr/>
            <p:nvPr/>
          </p:nvSpPr>
          <p:spPr>
            <a:xfrm>
              <a:off x="264741" y="1543580"/>
              <a:ext cx="1184802" cy="1184802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8" name="Oval 4">
              <a:extLst>
                <a:ext uri="{FF2B5EF4-FFF2-40B4-BE49-F238E27FC236}">
                  <a16:creationId xmlns:a16="http://schemas.microsoft.com/office/drawing/2014/main" id="{5BBC4A9C-0807-4B94-9562-F75CE2789C2C}"/>
                </a:ext>
              </a:extLst>
            </p:cNvPr>
            <p:cNvSpPr txBox="1"/>
            <p:nvPr/>
          </p:nvSpPr>
          <p:spPr>
            <a:xfrm>
              <a:off x="438251" y="1717090"/>
              <a:ext cx="837782" cy="83778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400" b="1" kern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C437B8-E7E1-4068-AD69-2F6653CD1569}"/>
              </a:ext>
            </a:extLst>
          </p:cNvPr>
          <p:cNvSpPr txBox="1"/>
          <p:nvPr/>
        </p:nvSpPr>
        <p:spPr>
          <a:xfrm>
            <a:off x="7040853" y="2990957"/>
            <a:ext cx="1135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800" b="0" i="0" dirty="0">
                <a:latin typeface="Calibri" panose="020F0502020204030204" pitchFamily="34" charset="0"/>
                <a:cs typeface="Calibri" panose="020F0502020204030204" pitchFamily="34" charset="0"/>
              </a:rPr>
              <a:t>Euclidean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9A7E1A-3CEC-4B0E-9F6E-5914871D9934}"/>
              </a:ext>
            </a:extLst>
          </p:cNvPr>
          <p:cNvSpPr txBox="1"/>
          <p:nvPr/>
        </p:nvSpPr>
        <p:spPr>
          <a:xfrm>
            <a:off x="5625547" y="2008569"/>
            <a:ext cx="9409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800" b="0" i="0" dirty="0">
                <a:latin typeface="Calibri" panose="020F0502020204030204" pitchFamily="34" charset="0"/>
                <a:cs typeface="Calibri" panose="020F0502020204030204" pitchFamily="34" charset="0"/>
              </a:rPr>
              <a:t>Jaccard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974CA9-C242-49F3-B2AF-4A3D0AAAEA9D}"/>
              </a:ext>
            </a:extLst>
          </p:cNvPr>
          <p:cNvSpPr txBox="1"/>
          <p:nvPr/>
        </p:nvSpPr>
        <p:spPr>
          <a:xfrm>
            <a:off x="6980051" y="4410869"/>
            <a:ext cx="9541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b="0" i="0" dirty="0"/>
              <a:t>Cosine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B89D4E-4D8C-4C77-AA05-6D93C839733C}"/>
              </a:ext>
            </a:extLst>
          </p:cNvPr>
          <p:cNvSpPr txBox="1"/>
          <p:nvPr/>
        </p:nvSpPr>
        <p:spPr>
          <a:xfrm>
            <a:off x="4551504" y="4579489"/>
            <a:ext cx="6505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800" b="0" i="0" dirty="0">
                <a:latin typeface="Arial" panose="020B0604020202020204" pitchFamily="34" charset="0"/>
                <a:cs typeface="Arial" panose="020B0604020202020204" pitchFamily="34" charset="0"/>
              </a:rPr>
              <a:t>Edit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2B9366-AEC7-4578-8487-032A3F8462F3}"/>
              </a:ext>
            </a:extLst>
          </p:cNvPr>
          <p:cNvSpPr txBox="1"/>
          <p:nvPr/>
        </p:nvSpPr>
        <p:spPr>
          <a:xfrm>
            <a:off x="4049061" y="2977705"/>
            <a:ext cx="11357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Hamming</a:t>
            </a:r>
          </a:p>
        </p:txBody>
      </p:sp>
    </p:spTree>
    <p:extLst>
      <p:ext uri="{BB962C8B-B14F-4D97-AF65-F5344CB8AC3E}">
        <p14:creationId xmlns:p14="http://schemas.microsoft.com/office/powerpoint/2010/main" val="3213178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 Jaccard Distance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D46E4D-C524-48E9-83F7-5135706C6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414668"/>
            <a:ext cx="10528853" cy="4271963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Jaccard similarity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is a measure of how close sets are.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000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Jaccard distance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is </a:t>
            </a:r>
            <a:r>
              <a:rPr 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s-E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−</a:t>
            </a:r>
            <a:r>
              <a:rPr 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Jaccard similarity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d(x, y) = 1 − SIM(x, y)</a:t>
            </a:r>
          </a:p>
          <a:p>
            <a:endParaRPr lang="es-ES" sz="20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d(x, y) is nonnegative because the size of the intersection cannot exceed the size of the union.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d(x, y) = 0 if x = y, because x ∪ x = x ∩ x = x.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d(x, y) = d(y, x) because both union and intersection are symmetric; i.e., x ∪ y = y ∪ x and x ∩ y = y ∩ x.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79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Matrix Representation of Sets 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(characteristic matrix)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9D7CE4-0214-4E66-AC01-967E0750AB6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943" y="1970126"/>
            <a:ext cx="5468113" cy="34294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CA3151-78B7-4144-B7A7-CCAB83656FE2}"/>
              </a:ext>
            </a:extLst>
          </p:cNvPr>
          <p:cNvSpPr txBox="1"/>
          <p:nvPr/>
        </p:nvSpPr>
        <p:spPr>
          <a:xfrm>
            <a:off x="1066800" y="5648981"/>
            <a:ext cx="9442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S1 = {a, d}, S2 = {c}, S3 = {b, d, e}, S4 = {a, c, d}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53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Euclidean Distances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0F1A5C-8E11-443F-BAE1-3B2BB93EC842}"/>
              </a:ext>
            </a:extLst>
          </p:cNvPr>
          <p:cNvSpPr txBox="1"/>
          <p:nvPr/>
        </p:nvSpPr>
        <p:spPr>
          <a:xfrm>
            <a:off x="1066799" y="1280994"/>
            <a:ext cx="1044933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 n-dimensional Euclidean space is one where points are vectors of n</a:t>
            </a:r>
            <a:r>
              <a:rPr lang="fa-I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real numbers.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is called L2-norm and show by this formula: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8FFE27-AFAD-4A83-BA22-D1910B6C841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896" y="2508247"/>
            <a:ext cx="7656282" cy="136138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E03A952-7B70-47CE-ADFB-451B4139A0AD}"/>
              </a:ext>
            </a:extLst>
          </p:cNvPr>
          <p:cNvSpPr txBox="1"/>
          <p:nvPr/>
        </p:nvSpPr>
        <p:spPr>
          <a:xfrm>
            <a:off x="1066798" y="4160736"/>
            <a:ext cx="100583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Also we can define the Lr-norm by this formula: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647B221-2FE6-4748-ACC1-F861E4A16A3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780" y="4851948"/>
            <a:ext cx="7905177" cy="119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7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Euclidean Distances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0F1A5C-8E11-443F-BAE1-3B2BB93EC842}"/>
              </a:ext>
            </a:extLst>
          </p:cNvPr>
          <p:cNvSpPr txBox="1"/>
          <p:nvPr/>
        </p:nvSpPr>
        <p:spPr>
          <a:xfrm>
            <a:off x="1066799" y="1400264"/>
            <a:ext cx="1044933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L∞-norm is defined as the maximum of |xi −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yi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| over all dimensions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Example: Consider the two-dimensional Euclidean space the points (2, 7) and (6, 4).</a:t>
            </a:r>
          </a:p>
          <a:p>
            <a:pPr>
              <a:buClr>
                <a:schemeClr val="accent1"/>
              </a:buClr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L2-norm :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05AEE1-32CB-4A39-ADF4-3A576752EB5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7065" y="2791712"/>
            <a:ext cx="6743744" cy="5736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391E161-9262-45CE-B203-A884BCF63B8C}"/>
              </a:ext>
            </a:extLst>
          </p:cNvPr>
          <p:cNvSpPr txBox="1"/>
          <p:nvPr/>
        </p:nvSpPr>
        <p:spPr>
          <a:xfrm>
            <a:off x="1537253" y="3996394"/>
            <a:ext cx="229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L1-norm : 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2EC3BBE-4AB3-41C9-A84E-9CE8B11E8A1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337" y="3927786"/>
            <a:ext cx="4626275" cy="51087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927602E-0459-46B2-8926-1557FCCB2AD7}"/>
              </a:ext>
            </a:extLst>
          </p:cNvPr>
          <p:cNvSpPr txBox="1"/>
          <p:nvPr/>
        </p:nvSpPr>
        <p:spPr>
          <a:xfrm>
            <a:off x="1577010" y="5026846"/>
            <a:ext cx="22093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L∞-norm 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286F6BB-496F-43D7-B0F5-B5891807DA4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081" y="4977133"/>
            <a:ext cx="5950589" cy="56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80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Cosine Distance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22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D46E4D-C524-48E9-83F7-5135706C6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414668"/>
            <a:ext cx="10528853" cy="5105254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uses in spaces where points are vectors with integer components or Boolean (0 or 1) components and compute via this formula 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7E1067-6522-40D2-939B-382F9B2417E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734" y="1899223"/>
            <a:ext cx="4066532" cy="15424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FB24A5A-9E51-46CB-AEEF-89527C177CE8}"/>
              </a:ext>
            </a:extLst>
          </p:cNvPr>
          <p:cNvSpPr txBox="1"/>
          <p:nvPr/>
        </p:nvSpPr>
        <p:spPr>
          <a:xfrm>
            <a:off x="1066800" y="3657600"/>
            <a:ext cx="1019754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Example: Let our two vectors be x = [1, 2, −1] and y = [2, 1, 1].</a:t>
            </a:r>
          </a:p>
          <a:p>
            <a:pPr>
              <a:buClr>
                <a:schemeClr val="accent1"/>
              </a:buCl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00100" lvl="1" indent="-342900"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dot product </a:t>
            </a:r>
            <a:r>
              <a:rPr lang="en-US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x.y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1 × 2 + 2 × 1 + (−1) × 1 = 3.</a:t>
            </a:r>
          </a:p>
          <a:p>
            <a:pPr marL="800100" lvl="1" indent="-342900">
              <a:buClr>
                <a:schemeClr val="accent1"/>
              </a:buClr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x has L2-norm : </a:t>
            </a:r>
          </a:p>
          <a:p>
            <a:pPr marL="800100" lvl="1" indent="-342900">
              <a:buClr>
                <a:schemeClr val="accent1"/>
              </a:buClr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Thus, the cosine of the angle between x and y is :</a:t>
            </a:r>
          </a:p>
          <a:p>
            <a:pPr marL="800100" lvl="1" indent="-342900">
              <a:buClr>
                <a:schemeClr val="accent1"/>
              </a:buClr>
              <a:buFont typeface="Wingdings" panose="05000000000000000000" pitchFamily="2" charset="2"/>
              <a:buChar char="ü"/>
            </a:pP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Clr>
                <a:schemeClr val="accent1"/>
              </a:buCl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angle whose cosine is 1/2 is 60 degrees.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AC17FE-725F-44FD-82D6-225D68DD224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850" y="4849092"/>
            <a:ext cx="3326208" cy="4341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520D2C5-9263-414C-8B0F-CA8C48367FC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534" y="5513498"/>
            <a:ext cx="2260562" cy="42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09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Edit Distance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23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D46E4D-C524-48E9-83F7-5135706C6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414668"/>
            <a:ext cx="10528853" cy="5105254"/>
          </a:xfrm>
        </p:spPr>
        <p:txBody>
          <a:bodyPr>
            <a:normAutofit fontScale="92500" lnSpcReduction="20000"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This distance makes sense when points are strings. 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distance between two strings x = x1x2 · · ·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xn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and y = y1y2 · · ·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ym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is the smallest number of insertions and deletions of single characters that will convert x to y.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Example: The edit distance between x and y is 3. To convert x to y:</a:t>
            </a:r>
          </a:p>
          <a:p>
            <a:pPr marL="1645920" lvl="6" indent="0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x =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abcde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1645920" lvl="6" indent="0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y =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acfdeg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1645920" lvl="6" indent="0">
              <a:buNone/>
            </a:pP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Delete b.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f after c.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Insert g after e.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 sequence of fewer than three insertions and/or deletions will convert x to y.</a:t>
            </a:r>
            <a:b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Thus, d(x, y) = 3. </a:t>
            </a:r>
            <a:br>
              <a:rPr lang="en-US" sz="1500" dirty="0"/>
            </a:br>
            <a:br>
              <a:rPr lang="en-US" sz="1600" dirty="0"/>
            </a:br>
            <a:br>
              <a:rPr lang="en-US" sz="1800" dirty="0"/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71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Edit Distance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D46E4D-C524-48E9-83F7-5135706C6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414668"/>
            <a:ext cx="10528853" cy="5105254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Another way to define and calculate the edit distance d(x, y) is to compute a longest common subsequence (LCS) of x and y.</a:t>
            </a:r>
          </a:p>
          <a:p>
            <a:r>
              <a:rPr 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d(</a:t>
            </a:r>
            <a:r>
              <a:rPr lang="en-US" sz="2000" b="1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x,y</a:t>
            </a:r>
            <a:r>
              <a:rPr lang="en-US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= |x|  +  |y|  -  2 |LCS|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Example: Consider  these  tow strings.</a:t>
            </a:r>
          </a:p>
          <a:p>
            <a:pPr marL="1325880" lvl="5" indent="0"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x = </a:t>
            </a:r>
            <a:r>
              <a:rPr lang="en-US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abcde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1325880" lvl="5" indent="0"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y = </a:t>
            </a:r>
            <a:r>
              <a:rPr lang="en-US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acfdeg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25880" lvl="5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 LCS is : </a:t>
            </a:r>
            <a:r>
              <a:rPr lang="en-US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acde</a:t>
            </a: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|x| = 5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|y| = 6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|LCS| = 4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d(</a:t>
            </a:r>
            <a:r>
              <a:rPr lang="en-US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x,y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= 5 + 6 – 2*4 = 3</a:t>
            </a:r>
            <a:br>
              <a:rPr lang="en-US" sz="2200" dirty="0"/>
            </a:br>
            <a:br>
              <a:rPr lang="en-US" sz="1000" dirty="0"/>
            </a:br>
            <a:br>
              <a:rPr lang="en-US" sz="1200" dirty="0"/>
            </a:b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34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Edit Distance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D46E4D-C524-48E9-83F7-5135706C6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414668"/>
            <a:ext cx="10528853" cy="5105254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Example: Consider  these  tow strings.</a:t>
            </a:r>
          </a:p>
          <a:p>
            <a:pPr marL="1325880" lvl="5" indent="0"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x = aba </a:t>
            </a:r>
          </a:p>
          <a:p>
            <a:pPr marL="1325880" lvl="5" indent="0"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y = </a:t>
            </a:r>
            <a:r>
              <a:rPr lang="en-US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bab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25880" lvl="5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 LCS is : ab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|x| = 3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|y| = 3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|LCS| = 2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d(</a:t>
            </a:r>
            <a:r>
              <a:rPr lang="en-US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x,y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= 3 + 3 – 2*2 = 2</a:t>
            </a:r>
            <a:br>
              <a:rPr lang="en-US" sz="2200" dirty="0"/>
            </a:br>
            <a:br>
              <a:rPr lang="en-US" sz="1000" dirty="0"/>
            </a:br>
            <a:br>
              <a:rPr lang="en-US" sz="1200" dirty="0"/>
            </a:b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35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Hamming Distance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26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D46E4D-C524-48E9-83F7-5135706C6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414668"/>
            <a:ext cx="10528853" cy="5105254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Given a space of vectors, we define the Hamming distance between two vectors to be the number of components in which they differ.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Example:  The Hamming distance between these tow vectors is 3.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5">
              <a:buFont typeface="Wingdings" panose="05000000000000000000" pitchFamily="2" charset="2"/>
              <a:buChar char="ü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10101</a:t>
            </a:r>
          </a:p>
          <a:p>
            <a:pPr lvl="5">
              <a:buFont typeface="Wingdings" panose="05000000000000000000" pitchFamily="2" charset="2"/>
              <a:buChar char="ü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11110</a:t>
            </a:r>
          </a:p>
        </p:txBody>
      </p:sp>
    </p:spTree>
    <p:extLst>
      <p:ext uri="{BB962C8B-B14F-4D97-AF65-F5344CB8AC3E}">
        <p14:creationId xmlns:p14="http://schemas.microsoft.com/office/powerpoint/2010/main" val="318591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Locality-Sensitive Functions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27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D46E4D-C524-48E9-83F7-5135706C6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414668"/>
            <a:ext cx="10528853" cy="5105254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shall consider functions that take two items and render a decision about whether these items should be a candidate pair.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many cases, the function f will “hash” items, and the decision will be based on whether or not the result is equal.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shall use f(x) = f(y) to mean that f(x, y) is “yes; make x and y a candidate pair”.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also use f(x) ≠ f(y) to mean “do not make x and y a candidate pair unless some other function concludes we should do so.”</a:t>
            </a:r>
            <a:br>
              <a:rPr lang="en-US" sz="1600" dirty="0"/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87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Locality-Sensitive Functions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28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D46E4D-C524-48E9-83F7-5135706C6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414668"/>
            <a:ext cx="10528853" cy="5105254"/>
          </a:xfrm>
        </p:spPr>
        <p:txBody>
          <a:bodyPr>
            <a:normAutofit/>
          </a:bodyPr>
          <a:lstStyle/>
          <a:p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collection of functions of this form will be called a family of functions.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Let d1 &lt; d2 be two distances according to some distance measure d. 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family F of functions is said to be (d1, d2, p1, p2)-sensitive if for every f in F: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68680" lvl="3" indent="0">
              <a:buNone/>
            </a:pP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 If d(x, y) ≤ d1, then the probability that f(x) = f(y) is at least p1.</a:t>
            </a:r>
            <a:b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2. If d(x, y) ≥ d2, then the probability that f(x) = f(y) is at most p2.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250" dirty="0"/>
            </a:br>
            <a:br>
              <a:rPr lang="en-US" sz="400" dirty="0"/>
            </a:br>
            <a:br>
              <a:rPr lang="en-US" sz="800" dirty="0"/>
            </a:b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132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90331"/>
            <a:ext cx="10058400" cy="586064"/>
          </a:xfrm>
        </p:spPr>
        <p:txBody>
          <a:bodyPr/>
          <a:lstStyle/>
          <a:p>
            <a:r>
              <a:rPr lang="en-US" dirty="0"/>
              <a:t>Locality-Sensitive Functions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6425D3-5AAA-4ADF-8250-D52E8C37594A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29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D46E4D-C524-48E9-83F7-5135706C6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414668"/>
            <a:ext cx="10528853" cy="5105254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US" sz="800" dirty="0"/>
            </a:b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844193-5674-42A6-AC4E-11C8094B70E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494" y="1553833"/>
            <a:ext cx="7421011" cy="47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369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65566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Minhashing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9D7CE4-0214-4E66-AC01-967E0750AB6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61943" y="1438927"/>
            <a:ext cx="5468113" cy="31931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CA3151-78B7-4144-B7A7-CCAB83656FE2}"/>
              </a:ext>
            </a:extLst>
          </p:cNvPr>
          <p:cNvSpPr txBox="1"/>
          <p:nvPr/>
        </p:nvSpPr>
        <p:spPr>
          <a:xfrm>
            <a:off x="1239079" y="5104310"/>
            <a:ext cx="9442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h(S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= a, h(S2) = c, h(S3) = b, h(S4) = a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65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4500" y="1334516"/>
            <a:ext cx="5689600" cy="1463040"/>
          </a:xfrm>
        </p:spPr>
        <p:txBody>
          <a:bodyPr/>
          <a:lstStyle/>
          <a:p>
            <a:pPr algn="ctr"/>
            <a:r>
              <a:rPr lang="en-US" dirty="0"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Thank you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399" y="3429000"/>
            <a:ext cx="8686800" cy="438912"/>
          </a:xfrm>
        </p:spPr>
        <p:txBody>
          <a:bodyPr>
            <a:noAutofit/>
          </a:bodyPr>
          <a:lstStyle/>
          <a:p>
            <a:pPr algn="ctr"/>
            <a:r>
              <a:rPr lang="en-US" sz="2000" dirty="0"/>
              <a:t>Melika.Bahmanabadi99@gmail.com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https://github.com/MelikaBahmanabadi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https://www.linkedin.com/in/melika-bahmanabadi-6729aa19a/</a:t>
            </a:r>
          </a:p>
          <a:p>
            <a:pPr algn="ctr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1170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854447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Minhashing and Jaccard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477AB1-A867-4B2A-B4C8-5CAC0CB0BC71}"/>
              </a:ext>
            </a:extLst>
          </p:cNvPr>
          <p:cNvSpPr txBox="1"/>
          <p:nvPr/>
        </p:nvSpPr>
        <p:spPr>
          <a:xfrm>
            <a:off x="974036" y="1565914"/>
            <a:ext cx="9972260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SIM(S, T 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|S ∩ T | / |S ∪ T |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buClr>
                <a:schemeClr val="accent1"/>
              </a:buClr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ows can be divided into three classes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Clr>
                <a:schemeClr val="accent1"/>
              </a:buClr>
            </a:pPr>
            <a:r>
              <a:rPr lang="en-US" sz="20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en-US" sz="2000" b="0" i="0" dirty="0">
                <a:solidFill>
                  <a:schemeClr val="tx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Type X rows have 1 in both columns.</a:t>
            </a:r>
          </a:p>
          <a:p>
            <a:pPr lvl="1">
              <a:buClr>
                <a:schemeClr val="accent1"/>
              </a:buClr>
            </a:pPr>
            <a:br>
              <a:rPr lang="en-US" sz="2000" b="0" i="0" dirty="0">
                <a:solidFill>
                  <a:schemeClr val="tx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2000" b="0" i="0" dirty="0">
                <a:solidFill>
                  <a:schemeClr val="tx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Type Y rows have 1 in one of the columns and 0 in the other.</a:t>
            </a:r>
          </a:p>
          <a:p>
            <a:pPr lvl="1">
              <a:buClr>
                <a:schemeClr val="accent1"/>
              </a:buClr>
            </a:pPr>
            <a:br>
              <a:rPr lang="en-US" sz="2000" b="0" i="0" dirty="0">
                <a:solidFill>
                  <a:schemeClr val="tx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2000" b="0" i="0" dirty="0">
                <a:solidFill>
                  <a:schemeClr val="tx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Type Z rows have 0 in both columns.</a:t>
            </a:r>
          </a:p>
          <a:p>
            <a:pPr lvl="1">
              <a:buClr>
                <a:schemeClr val="accent1"/>
              </a:buClr>
            </a:pPr>
            <a:endParaRPr lang="en-US" sz="2000" b="0" i="0" dirty="0">
              <a:solidFill>
                <a:schemeClr val="tx1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Since the matrix is sparse, most rows are of type Z.</a:t>
            </a:r>
          </a:p>
          <a:p>
            <a:pPr>
              <a:buClr>
                <a:schemeClr val="accent1"/>
              </a:buClr>
            </a:pPr>
            <a:endParaRPr lang="en-US" sz="2400" b="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buClr>
                <a:schemeClr val="accent1"/>
              </a:buClr>
            </a:pPr>
            <a:r>
              <a:rPr lang="pt-BR" sz="2000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SIM(S1, S2) = x / (x + y)</a:t>
            </a:r>
            <a:r>
              <a:rPr lang="pt-BR" sz="2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51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72192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Minhash Signatures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872F42-09AB-41F5-8F5A-C564B4C81E09}"/>
              </a:ext>
            </a:extLst>
          </p:cNvPr>
          <p:cNvSpPr txBox="1"/>
          <p:nvPr/>
        </p:nvSpPr>
        <p:spPr>
          <a:xfrm>
            <a:off x="1179442" y="1391192"/>
            <a:ext cx="1048246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h(S1) = h(S2) is x / (x + y)</a:t>
            </a:r>
          </a:p>
          <a:p>
            <a:pPr>
              <a:buClr>
                <a:schemeClr val="accent1"/>
              </a:buClr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7EE5BA-2AA4-4763-99FB-8AAA76F416B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994" y="2139029"/>
            <a:ext cx="9113364" cy="291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1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72192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Minhash Signatures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1ACC4A-CA3D-4E18-8B34-52DDC79A4DB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507" y="4092622"/>
            <a:ext cx="5753693" cy="20795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696E7B-FAA8-466E-853D-F2D9ABE760B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391" y="1389388"/>
            <a:ext cx="7754040" cy="229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82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72192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Minhash Signatures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1ACC4A-CA3D-4E18-8B34-52DDC79A4DB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4038601"/>
            <a:ext cx="5437189" cy="22081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696E7B-FAA8-466E-853D-F2D9ABE760B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391" y="1389388"/>
            <a:ext cx="7754040" cy="22947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6344DD-AF7E-4A40-B73C-B583D2810999}"/>
              </a:ext>
            </a:extLst>
          </p:cNvPr>
          <p:cNvSpPr txBox="1"/>
          <p:nvPr/>
        </p:nvSpPr>
        <p:spPr>
          <a:xfrm>
            <a:off x="852835" y="4332226"/>
            <a:ext cx="1665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Row 0 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06359D-0CEB-4EE2-BCB8-5BD715E49C8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960" y="4959364"/>
            <a:ext cx="3585910" cy="12960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6613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72192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Minhash Signatures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1ACC4A-CA3D-4E18-8B34-52DDC79A4DB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4103551"/>
            <a:ext cx="5437189" cy="20782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696E7B-FAA8-466E-853D-F2D9ABE760B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391" y="1389388"/>
            <a:ext cx="7754040" cy="22947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539049-D485-48D8-8438-2B6CE54D4376}"/>
              </a:ext>
            </a:extLst>
          </p:cNvPr>
          <p:cNvSpPr txBox="1"/>
          <p:nvPr/>
        </p:nvSpPr>
        <p:spPr>
          <a:xfrm>
            <a:off x="658811" y="4224996"/>
            <a:ext cx="2040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Row 1 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A62C48-4066-4AAF-864F-05A998B6975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4211" y="4950063"/>
            <a:ext cx="3571462" cy="14504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3421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721925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Minhash Signatures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F41CB-2683-4192-BDAC-46E713CBB183}"/>
              </a:ext>
            </a:extLst>
          </p:cNvPr>
          <p:cNvSpPr txBox="1"/>
          <p:nvPr/>
        </p:nvSpPr>
        <p:spPr>
          <a:xfrm>
            <a:off x="0" y="6488668"/>
            <a:ext cx="46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1ACC4A-CA3D-4E18-8B34-52DDC79A4DB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45065" y="4103551"/>
            <a:ext cx="5339059" cy="20782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696E7B-FAA8-466E-853D-F2D9ABE760B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391" y="1389388"/>
            <a:ext cx="7754040" cy="22947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5AB8CB-F093-4781-8746-D40C3A5295B9}"/>
              </a:ext>
            </a:extLst>
          </p:cNvPr>
          <p:cNvSpPr txBox="1"/>
          <p:nvPr/>
        </p:nvSpPr>
        <p:spPr>
          <a:xfrm>
            <a:off x="885807" y="4173016"/>
            <a:ext cx="1479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Row 2 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AEC13D-3566-466A-ACFF-0C9F86B850E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5807" y="4672664"/>
            <a:ext cx="3582263" cy="13692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0368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rry Blossom 16x9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17.potx" id="{A8D831F9-2DA4-4700-B230-431725864604}" vid="{ED9A2A59-32A4-4461-8593-D9E87F204B18}"/>
    </a:ext>
  </a:extLst>
</a:theme>
</file>

<file path=ppt/theme/theme2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nature presentation (widescreen)</Template>
  <TotalTime>1234</TotalTime>
  <Words>1534</Words>
  <Application>Microsoft Office PowerPoint</Application>
  <PresentationFormat>Widescreen</PresentationFormat>
  <Paragraphs>209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Cambria</vt:lpstr>
      <vt:lpstr>Cambria Math</vt:lpstr>
      <vt:lpstr>Wingdings</vt:lpstr>
      <vt:lpstr>Cherry Blossom 16x9</vt:lpstr>
      <vt:lpstr>LSH &amp; Min Hashing</vt:lpstr>
      <vt:lpstr>Matrix Representation of Sets  (characteristic matrix)</vt:lpstr>
      <vt:lpstr>Minhashing</vt:lpstr>
      <vt:lpstr>Minhashing and Jaccard Similarity</vt:lpstr>
      <vt:lpstr>Minhash Signatures</vt:lpstr>
      <vt:lpstr>Minhash Signatures</vt:lpstr>
      <vt:lpstr>Minhash Signatures</vt:lpstr>
      <vt:lpstr>Minhash Signatures</vt:lpstr>
      <vt:lpstr>Minhash Signatures</vt:lpstr>
      <vt:lpstr>Minhash Signatures</vt:lpstr>
      <vt:lpstr>Minhash Signatures</vt:lpstr>
      <vt:lpstr>LSH (Locality-Sensitive Hashing)</vt:lpstr>
      <vt:lpstr>LSH for Minhash Signatures</vt:lpstr>
      <vt:lpstr>LSH for Minhash Signatures</vt:lpstr>
      <vt:lpstr>LSH for Minhash Signatures</vt:lpstr>
      <vt:lpstr>LSH for Minhash Signatures</vt:lpstr>
      <vt:lpstr>The S-curve</vt:lpstr>
      <vt:lpstr>Distance Measures</vt:lpstr>
      <vt:lpstr> Jaccard Distance</vt:lpstr>
      <vt:lpstr>Euclidean Distances</vt:lpstr>
      <vt:lpstr>Euclidean Distances</vt:lpstr>
      <vt:lpstr>Cosine Distance</vt:lpstr>
      <vt:lpstr>Edit Distance</vt:lpstr>
      <vt:lpstr>Edit Distance</vt:lpstr>
      <vt:lpstr>Edit Distance</vt:lpstr>
      <vt:lpstr>Hamming Distance</vt:lpstr>
      <vt:lpstr>Locality-Sensitive Functions</vt:lpstr>
      <vt:lpstr>Locality-Sensitive Functions</vt:lpstr>
      <vt:lpstr>Locality-Sensitive Functions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RePack by Diakov</dc:creator>
  <cp:lastModifiedBy>RePack by Diakov</cp:lastModifiedBy>
  <cp:revision>39</cp:revision>
  <dcterms:created xsi:type="dcterms:W3CDTF">2020-05-28T14:13:17Z</dcterms:created>
  <dcterms:modified xsi:type="dcterms:W3CDTF">2020-06-06T15:46:16Z</dcterms:modified>
</cp:coreProperties>
</file>

<file path=docProps/thumbnail.jpeg>
</file>